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21386800" cy="30279975"/>
  <p:notesSz cx="6797675" cy="9926638"/>
  <p:defaultTextStyle>
    <a:defPPr>
      <a:defRPr lang="it-IT"/>
    </a:defPPr>
    <a:lvl1pPr marL="0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1pPr>
    <a:lvl2pPr marL="1476162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2pPr>
    <a:lvl3pPr marL="2952323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3pPr>
    <a:lvl4pPr marL="4428485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4pPr>
    <a:lvl5pPr marL="5904647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5pPr>
    <a:lvl6pPr marL="7380808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6pPr>
    <a:lvl7pPr marL="8856970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7pPr>
    <a:lvl8pPr marL="10333131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8pPr>
    <a:lvl9pPr marL="11809293" algn="l" defTabSz="2952323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9537">
          <p15:clr>
            <a:srgbClr val="A4A3A4"/>
          </p15:clr>
        </p15:guide>
        <p15:guide id="2" pos="6736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FFCC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008" autoAdjust="0"/>
    <p:restoredTop sz="93979" autoAdjust="0"/>
  </p:normalViewPr>
  <p:slideViewPr>
    <p:cSldViewPr>
      <p:cViewPr>
        <p:scale>
          <a:sx n="66" d="100"/>
          <a:sy n="66" d="100"/>
        </p:scale>
        <p:origin x="-924" y="4842"/>
      </p:cViewPr>
      <p:guideLst>
        <p:guide orient="horz" pos="9537"/>
        <p:guide pos="673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70" y="-12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81020-D6C3-4884-99C2-C3FC920EE161}" type="datetimeFigureOut">
              <a:rPr lang="it-IT" smtClean="0"/>
              <a:t>20/03/2019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462D88-3D61-4B02-8F7E-F9B674699C8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43250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AA4377-D45F-4C6E-9A25-EE977D14B798}" type="datetimeFigureOut">
              <a:rPr lang="it-IT" smtClean="0"/>
              <a:t>20/03/2019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084388" y="744538"/>
            <a:ext cx="26289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F55081-8201-44A1-AFD6-BEFA5A9997B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5514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F55081-8201-44A1-AFD6-BEFA5A9997BD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541965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604010" y="9406420"/>
            <a:ext cx="18178780" cy="6490569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3208020" y="17158652"/>
            <a:ext cx="14970760" cy="773821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76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9523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428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9046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380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856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33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8092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3629F-282B-4A67-BC89-358F87AEBE41}" type="datetimeFigureOut">
              <a:rPr lang="it-IT" smtClean="0"/>
              <a:t>20/03/2019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27443-B25D-4F61-99C9-BE11EE52F80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33473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3629F-282B-4A67-BC89-358F87AEBE41}" type="datetimeFigureOut">
              <a:rPr lang="it-IT" smtClean="0"/>
              <a:t>20/03/2019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27443-B25D-4F61-99C9-BE11EE52F80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4731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36264736" y="5355072"/>
            <a:ext cx="11254060" cy="11407560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2502553" y="5355072"/>
            <a:ext cx="33405737" cy="11407560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3629F-282B-4A67-BC89-358F87AEBE41}" type="datetimeFigureOut">
              <a:rPr lang="it-IT" smtClean="0"/>
              <a:t>20/03/2019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27443-B25D-4F61-99C9-BE11EE52F80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8697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3629F-282B-4A67-BC89-358F87AEBE41}" type="datetimeFigureOut">
              <a:rPr lang="it-IT" smtClean="0"/>
              <a:t>20/03/2019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27443-B25D-4F61-99C9-BE11EE52F80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5222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89410" y="19457690"/>
            <a:ext cx="18178780" cy="6013939"/>
          </a:xfrm>
        </p:spPr>
        <p:txBody>
          <a:bodyPr anchor="t"/>
          <a:lstStyle>
            <a:lvl1pPr algn="l">
              <a:defRPr sz="129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689410" y="12833948"/>
            <a:ext cx="18178780" cy="6623742"/>
          </a:xfrm>
        </p:spPr>
        <p:txBody>
          <a:bodyPr anchor="b"/>
          <a:lstStyle>
            <a:lvl1pPr marL="0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1pPr>
            <a:lvl2pPr marL="1476162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2pPr>
            <a:lvl3pPr marL="2952323" indent="0">
              <a:buNone/>
              <a:defRPr sz="5200">
                <a:solidFill>
                  <a:schemeClr val="tx1">
                    <a:tint val="75000"/>
                  </a:schemeClr>
                </a:solidFill>
              </a:defRPr>
            </a:lvl3pPr>
            <a:lvl4pPr marL="4428485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4pPr>
            <a:lvl5pPr marL="5904647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5pPr>
            <a:lvl6pPr marL="7380808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6pPr>
            <a:lvl7pPr marL="8856970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7pPr>
            <a:lvl8pPr marL="10333131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8pPr>
            <a:lvl9pPr marL="11809293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3629F-282B-4A67-BC89-358F87AEBE41}" type="datetimeFigureOut">
              <a:rPr lang="it-IT" smtClean="0"/>
              <a:t>20/03/2019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27443-B25D-4F61-99C9-BE11EE52F80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2336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2502554" y="31198189"/>
            <a:ext cx="22329898" cy="88232483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25188899" y="31198189"/>
            <a:ext cx="22329898" cy="88232483"/>
          </a:xfrm>
        </p:spPr>
        <p:txBody>
          <a:bodyPr/>
          <a:lstStyle>
            <a:lvl1pPr>
              <a:defRPr sz="9000"/>
            </a:lvl1pPr>
            <a:lvl2pPr>
              <a:defRPr sz="77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3629F-282B-4A67-BC89-358F87AEBE41}" type="datetimeFigureOut">
              <a:rPr lang="it-IT" smtClean="0"/>
              <a:t>20/03/2019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27443-B25D-4F61-99C9-BE11EE52F80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647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69340" y="1212603"/>
            <a:ext cx="19248120" cy="5046663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069340" y="6777950"/>
            <a:ext cx="9449551" cy="2824727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76162" indent="0">
              <a:buNone/>
              <a:defRPr sz="6500" b="1"/>
            </a:lvl2pPr>
            <a:lvl3pPr marL="2952323" indent="0">
              <a:buNone/>
              <a:defRPr sz="5800" b="1"/>
            </a:lvl3pPr>
            <a:lvl4pPr marL="4428485" indent="0">
              <a:buNone/>
              <a:defRPr sz="5200" b="1"/>
            </a:lvl4pPr>
            <a:lvl5pPr marL="5904647" indent="0">
              <a:buNone/>
              <a:defRPr sz="5200" b="1"/>
            </a:lvl5pPr>
            <a:lvl6pPr marL="7380808" indent="0">
              <a:buNone/>
              <a:defRPr sz="5200" b="1"/>
            </a:lvl6pPr>
            <a:lvl7pPr marL="8856970" indent="0">
              <a:buNone/>
              <a:defRPr sz="5200" b="1"/>
            </a:lvl7pPr>
            <a:lvl8pPr marL="10333131" indent="0">
              <a:buNone/>
              <a:defRPr sz="5200" b="1"/>
            </a:lvl8pPr>
            <a:lvl9pPr marL="11809293" indent="0">
              <a:buNone/>
              <a:defRPr sz="52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1069340" y="9602677"/>
            <a:ext cx="9449551" cy="17446034"/>
          </a:xfrm>
        </p:spPr>
        <p:txBody>
          <a:bodyPr/>
          <a:lstStyle>
            <a:lvl1pPr>
              <a:defRPr sz="7700"/>
            </a:lvl1pPr>
            <a:lvl2pPr>
              <a:defRPr sz="6500"/>
            </a:lvl2pPr>
            <a:lvl3pPr>
              <a:defRPr sz="5800"/>
            </a:lvl3pPr>
            <a:lvl4pPr>
              <a:defRPr sz="5200"/>
            </a:lvl4pPr>
            <a:lvl5pPr>
              <a:defRPr sz="5200"/>
            </a:lvl5pPr>
            <a:lvl6pPr>
              <a:defRPr sz="5200"/>
            </a:lvl6pPr>
            <a:lvl7pPr>
              <a:defRPr sz="5200"/>
            </a:lvl7pPr>
            <a:lvl8pPr>
              <a:defRPr sz="5200"/>
            </a:lvl8pPr>
            <a:lvl9pPr>
              <a:defRPr sz="52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10864198" y="6777950"/>
            <a:ext cx="9453263" cy="2824727"/>
          </a:xfrm>
        </p:spPr>
        <p:txBody>
          <a:bodyPr anchor="b"/>
          <a:lstStyle>
            <a:lvl1pPr marL="0" indent="0">
              <a:buNone/>
              <a:defRPr sz="7700" b="1"/>
            </a:lvl1pPr>
            <a:lvl2pPr marL="1476162" indent="0">
              <a:buNone/>
              <a:defRPr sz="6500" b="1"/>
            </a:lvl2pPr>
            <a:lvl3pPr marL="2952323" indent="0">
              <a:buNone/>
              <a:defRPr sz="5800" b="1"/>
            </a:lvl3pPr>
            <a:lvl4pPr marL="4428485" indent="0">
              <a:buNone/>
              <a:defRPr sz="5200" b="1"/>
            </a:lvl4pPr>
            <a:lvl5pPr marL="5904647" indent="0">
              <a:buNone/>
              <a:defRPr sz="5200" b="1"/>
            </a:lvl5pPr>
            <a:lvl6pPr marL="7380808" indent="0">
              <a:buNone/>
              <a:defRPr sz="5200" b="1"/>
            </a:lvl6pPr>
            <a:lvl7pPr marL="8856970" indent="0">
              <a:buNone/>
              <a:defRPr sz="5200" b="1"/>
            </a:lvl7pPr>
            <a:lvl8pPr marL="10333131" indent="0">
              <a:buNone/>
              <a:defRPr sz="5200" b="1"/>
            </a:lvl8pPr>
            <a:lvl9pPr marL="11809293" indent="0">
              <a:buNone/>
              <a:defRPr sz="52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10864198" y="9602677"/>
            <a:ext cx="9453263" cy="17446034"/>
          </a:xfrm>
        </p:spPr>
        <p:txBody>
          <a:bodyPr/>
          <a:lstStyle>
            <a:lvl1pPr>
              <a:defRPr sz="7700"/>
            </a:lvl1pPr>
            <a:lvl2pPr>
              <a:defRPr sz="6500"/>
            </a:lvl2pPr>
            <a:lvl3pPr>
              <a:defRPr sz="5800"/>
            </a:lvl3pPr>
            <a:lvl4pPr>
              <a:defRPr sz="5200"/>
            </a:lvl4pPr>
            <a:lvl5pPr>
              <a:defRPr sz="5200"/>
            </a:lvl5pPr>
            <a:lvl6pPr>
              <a:defRPr sz="5200"/>
            </a:lvl6pPr>
            <a:lvl7pPr>
              <a:defRPr sz="5200"/>
            </a:lvl7pPr>
            <a:lvl8pPr>
              <a:defRPr sz="5200"/>
            </a:lvl8pPr>
            <a:lvl9pPr>
              <a:defRPr sz="52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3629F-282B-4A67-BC89-358F87AEBE41}" type="datetimeFigureOut">
              <a:rPr lang="it-IT" smtClean="0"/>
              <a:t>20/03/2019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27443-B25D-4F61-99C9-BE11EE52F80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9618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3629F-282B-4A67-BC89-358F87AEBE41}" type="datetimeFigureOut">
              <a:rPr lang="it-IT" smtClean="0"/>
              <a:t>20/03/2019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27443-B25D-4F61-99C9-BE11EE52F80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4342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3629F-282B-4A67-BC89-358F87AEBE41}" type="datetimeFigureOut">
              <a:rPr lang="it-IT" smtClean="0"/>
              <a:t>20/03/2019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27443-B25D-4F61-99C9-BE11EE52F80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9369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69341" y="1205591"/>
            <a:ext cx="7036110" cy="5130774"/>
          </a:xfrm>
        </p:spPr>
        <p:txBody>
          <a:bodyPr anchor="b"/>
          <a:lstStyle>
            <a:lvl1pPr algn="l">
              <a:defRPr sz="65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61645" y="1205594"/>
            <a:ext cx="11955815" cy="25843120"/>
          </a:xfrm>
        </p:spPr>
        <p:txBody>
          <a:bodyPr/>
          <a:lstStyle>
            <a:lvl1pPr>
              <a:defRPr sz="10300"/>
            </a:lvl1pPr>
            <a:lvl2pPr>
              <a:defRPr sz="9000"/>
            </a:lvl2pPr>
            <a:lvl3pPr>
              <a:defRPr sz="77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069341" y="6336367"/>
            <a:ext cx="7036110" cy="20712346"/>
          </a:xfrm>
        </p:spPr>
        <p:txBody>
          <a:bodyPr/>
          <a:lstStyle>
            <a:lvl1pPr marL="0" indent="0">
              <a:buNone/>
              <a:defRPr sz="4500"/>
            </a:lvl1pPr>
            <a:lvl2pPr marL="1476162" indent="0">
              <a:buNone/>
              <a:defRPr sz="3900"/>
            </a:lvl2pPr>
            <a:lvl3pPr marL="2952323" indent="0">
              <a:buNone/>
              <a:defRPr sz="3200"/>
            </a:lvl3pPr>
            <a:lvl4pPr marL="4428485" indent="0">
              <a:buNone/>
              <a:defRPr sz="2900"/>
            </a:lvl4pPr>
            <a:lvl5pPr marL="5904647" indent="0">
              <a:buNone/>
              <a:defRPr sz="2900"/>
            </a:lvl5pPr>
            <a:lvl6pPr marL="7380808" indent="0">
              <a:buNone/>
              <a:defRPr sz="2900"/>
            </a:lvl6pPr>
            <a:lvl7pPr marL="8856970" indent="0">
              <a:buNone/>
              <a:defRPr sz="2900"/>
            </a:lvl7pPr>
            <a:lvl8pPr marL="10333131" indent="0">
              <a:buNone/>
              <a:defRPr sz="2900"/>
            </a:lvl8pPr>
            <a:lvl9pPr marL="11809293" indent="0">
              <a:buNone/>
              <a:defRPr sz="2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3629F-282B-4A67-BC89-358F87AEBE41}" type="datetimeFigureOut">
              <a:rPr lang="it-IT" smtClean="0"/>
              <a:t>20/03/2019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27443-B25D-4F61-99C9-BE11EE52F80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0453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91962" y="21195982"/>
            <a:ext cx="12832080" cy="2502306"/>
          </a:xfrm>
        </p:spPr>
        <p:txBody>
          <a:bodyPr anchor="b"/>
          <a:lstStyle>
            <a:lvl1pPr algn="l">
              <a:defRPr sz="65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4191962" y="2705572"/>
            <a:ext cx="12832080" cy="18167985"/>
          </a:xfrm>
        </p:spPr>
        <p:txBody>
          <a:bodyPr/>
          <a:lstStyle>
            <a:lvl1pPr marL="0" indent="0">
              <a:buNone/>
              <a:defRPr sz="10300"/>
            </a:lvl1pPr>
            <a:lvl2pPr marL="1476162" indent="0">
              <a:buNone/>
              <a:defRPr sz="9000"/>
            </a:lvl2pPr>
            <a:lvl3pPr marL="2952323" indent="0">
              <a:buNone/>
              <a:defRPr sz="7700"/>
            </a:lvl3pPr>
            <a:lvl4pPr marL="4428485" indent="0">
              <a:buNone/>
              <a:defRPr sz="6500"/>
            </a:lvl4pPr>
            <a:lvl5pPr marL="5904647" indent="0">
              <a:buNone/>
              <a:defRPr sz="6500"/>
            </a:lvl5pPr>
            <a:lvl6pPr marL="7380808" indent="0">
              <a:buNone/>
              <a:defRPr sz="6500"/>
            </a:lvl6pPr>
            <a:lvl7pPr marL="8856970" indent="0">
              <a:buNone/>
              <a:defRPr sz="6500"/>
            </a:lvl7pPr>
            <a:lvl8pPr marL="10333131" indent="0">
              <a:buNone/>
              <a:defRPr sz="6500"/>
            </a:lvl8pPr>
            <a:lvl9pPr marL="11809293" indent="0">
              <a:buNone/>
              <a:defRPr sz="65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191962" y="23698288"/>
            <a:ext cx="12832080" cy="3553689"/>
          </a:xfrm>
        </p:spPr>
        <p:txBody>
          <a:bodyPr/>
          <a:lstStyle>
            <a:lvl1pPr marL="0" indent="0">
              <a:buNone/>
              <a:defRPr sz="4500"/>
            </a:lvl1pPr>
            <a:lvl2pPr marL="1476162" indent="0">
              <a:buNone/>
              <a:defRPr sz="3900"/>
            </a:lvl2pPr>
            <a:lvl3pPr marL="2952323" indent="0">
              <a:buNone/>
              <a:defRPr sz="3200"/>
            </a:lvl3pPr>
            <a:lvl4pPr marL="4428485" indent="0">
              <a:buNone/>
              <a:defRPr sz="2900"/>
            </a:lvl4pPr>
            <a:lvl5pPr marL="5904647" indent="0">
              <a:buNone/>
              <a:defRPr sz="2900"/>
            </a:lvl5pPr>
            <a:lvl6pPr marL="7380808" indent="0">
              <a:buNone/>
              <a:defRPr sz="2900"/>
            </a:lvl6pPr>
            <a:lvl7pPr marL="8856970" indent="0">
              <a:buNone/>
              <a:defRPr sz="2900"/>
            </a:lvl7pPr>
            <a:lvl8pPr marL="10333131" indent="0">
              <a:buNone/>
              <a:defRPr sz="2900"/>
            </a:lvl8pPr>
            <a:lvl9pPr marL="11809293" indent="0">
              <a:buNone/>
              <a:defRPr sz="2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3629F-282B-4A67-BC89-358F87AEBE41}" type="datetimeFigureOut">
              <a:rPr lang="it-IT" smtClean="0"/>
              <a:t>20/03/2019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27443-B25D-4F61-99C9-BE11EE52F80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5689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1069340" y="1212603"/>
            <a:ext cx="19248120" cy="5046663"/>
          </a:xfrm>
          <a:prstGeom prst="rect">
            <a:avLst/>
          </a:prstGeom>
        </p:spPr>
        <p:txBody>
          <a:bodyPr vert="horz" lIns="295232" tIns="147616" rIns="295232" bIns="147616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069340" y="7065330"/>
            <a:ext cx="19248120" cy="19983384"/>
          </a:xfrm>
          <a:prstGeom prst="rect">
            <a:avLst/>
          </a:prstGeom>
        </p:spPr>
        <p:txBody>
          <a:bodyPr vert="horz" lIns="295232" tIns="147616" rIns="295232" bIns="147616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1069340" y="28065053"/>
            <a:ext cx="4990253" cy="1612128"/>
          </a:xfrm>
          <a:prstGeom prst="rect">
            <a:avLst/>
          </a:prstGeom>
        </p:spPr>
        <p:txBody>
          <a:bodyPr vert="horz" lIns="295232" tIns="147616" rIns="295232" bIns="147616" rtlCol="0" anchor="ctr"/>
          <a:lstStyle>
            <a:lvl1pPr algn="l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A3629F-282B-4A67-BC89-358F87AEBE41}" type="datetimeFigureOut">
              <a:rPr lang="it-IT" smtClean="0"/>
              <a:t>20/03/2019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7307157" y="28065053"/>
            <a:ext cx="6772487" cy="1612128"/>
          </a:xfrm>
          <a:prstGeom prst="rect">
            <a:avLst/>
          </a:prstGeom>
        </p:spPr>
        <p:txBody>
          <a:bodyPr vert="horz" lIns="295232" tIns="147616" rIns="295232" bIns="147616" rtlCol="0" anchor="ctr"/>
          <a:lstStyle>
            <a:lvl1pPr algn="ct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5327207" y="28065053"/>
            <a:ext cx="4990253" cy="1612128"/>
          </a:xfrm>
          <a:prstGeom prst="rect">
            <a:avLst/>
          </a:prstGeom>
        </p:spPr>
        <p:txBody>
          <a:bodyPr vert="horz" lIns="295232" tIns="147616" rIns="295232" bIns="147616" rtlCol="0" anchor="ctr"/>
          <a:lstStyle>
            <a:lvl1pPr algn="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27443-B25D-4F61-99C9-BE11EE52F80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47908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52323" rtl="0" eaLnBrk="1" latinLnBrk="0" hangingPunct="1">
        <a:spcBef>
          <a:spcPct val="0"/>
        </a:spcBef>
        <a:buNone/>
        <a:defRPr sz="1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07121" indent="-1107121" algn="l" defTabSz="2952323" rtl="0" eaLnBrk="1" latinLnBrk="0" hangingPunct="1">
        <a:spcBef>
          <a:spcPct val="20000"/>
        </a:spcBef>
        <a:buFont typeface="Arial" panose="020B0604020202020204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1pPr>
      <a:lvl2pPr marL="2398763" indent="-922601" algn="l" defTabSz="2952323" rtl="0" eaLnBrk="1" latinLnBrk="0" hangingPunct="1">
        <a:spcBef>
          <a:spcPct val="20000"/>
        </a:spcBef>
        <a:buFont typeface="Arial" panose="020B0604020202020204" pitchFamily="34" charset="0"/>
        <a:buChar char="–"/>
        <a:defRPr sz="9000" kern="1200">
          <a:solidFill>
            <a:schemeClr val="tx1"/>
          </a:solidFill>
          <a:latin typeface="+mn-lt"/>
          <a:ea typeface="+mn-ea"/>
          <a:cs typeface="+mn-cs"/>
        </a:defRPr>
      </a:lvl2pPr>
      <a:lvl3pPr marL="3690404" indent="-738081" algn="l" defTabSz="2952323" rtl="0" eaLnBrk="1" latinLnBrk="0" hangingPunct="1">
        <a:spcBef>
          <a:spcPct val="20000"/>
        </a:spcBef>
        <a:buFont typeface="Arial" panose="020B0604020202020204" pitchFamily="34" charset="0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3pPr>
      <a:lvl4pPr marL="5166566" indent="-738081" algn="l" defTabSz="2952323" rtl="0" eaLnBrk="1" latinLnBrk="0" hangingPunct="1">
        <a:spcBef>
          <a:spcPct val="20000"/>
        </a:spcBef>
        <a:buFont typeface="Arial" panose="020B0604020202020204" pitchFamily="34" charset="0"/>
        <a:buChar char="–"/>
        <a:defRPr sz="6500" kern="1200">
          <a:solidFill>
            <a:schemeClr val="tx1"/>
          </a:solidFill>
          <a:latin typeface="+mn-lt"/>
          <a:ea typeface="+mn-ea"/>
          <a:cs typeface="+mn-cs"/>
        </a:defRPr>
      </a:lvl4pPr>
      <a:lvl5pPr marL="6642727" indent="-738081" algn="l" defTabSz="2952323" rtl="0" eaLnBrk="1" latinLnBrk="0" hangingPunct="1">
        <a:spcBef>
          <a:spcPct val="20000"/>
        </a:spcBef>
        <a:buFont typeface="Arial" panose="020B0604020202020204" pitchFamily="34" charset="0"/>
        <a:buChar char="»"/>
        <a:defRPr sz="6500" kern="1200">
          <a:solidFill>
            <a:schemeClr val="tx1"/>
          </a:solidFill>
          <a:latin typeface="+mn-lt"/>
          <a:ea typeface="+mn-ea"/>
          <a:cs typeface="+mn-cs"/>
        </a:defRPr>
      </a:lvl5pPr>
      <a:lvl6pPr marL="8118889" indent="-738081" algn="l" defTabSz="2952323" rtl="0" eaLnBrk="1" latinLnBrk="0" hangingPunct="1">
        <a:spcBef>
          <a:spcPct val="20000"/>
        </a:spcBef>
        <a:buFont typeface="Arial" panose="020B0604020202020204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6pPr>
      <a:lvl7pPr marL="9595051" indent="-738081" algn="l" defTabSz="2952323" rtl="0" eaLnBrk="1" latinLnBrk="0" hangingPunct="1">
        <a:spcBef>
          <a:spcPct val="20000"/>
        </a:spcBef>
        <a:buFont typeface="Arial" panose="020B0604020202020204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7pPr>
      <a:lvl8pPr marL="11071212" indent="-738081" algn="l" defTabSz="2952323" rtl="0" eaLnBrk="1" latinLnBrk="0" hangingPunct="1">
        <a:spcBef>
          <a:spcPct val="20000"/>
        </a:spcBef>
        <a:buFont typeface="Arial" panose="020B0604020202020204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8pPr>
      <a:lvl9pPr marL="12547374" indent="-738081" algn="l" defTabSz="2952323" rtl="0" eaLnBrk="1" latinLnBrk="0" hangingPunct="1">
        <a:spcBef>
          <a:spcPct val="20000"/>
        </a:spcBef>
        <a:buFont typeface="Arial" panose="020B0604020202020204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1pPr>
      <a:lvl2pPr marL="1476162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2pPr>
      <a:lvl3pPr marL="2952323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3pPr>
      <a:lvl4pPr marL="4428485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4pPr>
      <a:lvl5pPr marL="5904647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5pPr>
      <a:lvl6pPr marL="7380808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6pPr>
      <a:lvl7pPr marL="8856970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7pPr>
      <a:lvl8pPr marL="10333131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8pPr>
      <a:lvl9pPr marL="11809293" algn="l" defTabSz="2952323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paola.gualeni@unige.it" TargetMode="External"/><Relationship Id="rId5" Type="http://schemas.openxmlformats.org/officeDocument/2006/relationships/hyperlink" Target="mailto:costantino.bongermino@edu.unige.it" TargetMode="Externa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ight Arrow Callout 18"/>
          <p:cNvSpPr/>
          <p:nvPr/>
        </p:nvSpPr>
        <p:spPr>
          <a:xfrm rot="5400000">
            <a:off x="9452890" y="8002619"/>
            <a:ext cx="2417060" cy="3298308"/>
          </a:xfrm>
          <a:prstGeom prst="rightArrowCallout">
            <a:avLst/>
          </a:prstGeom>
          <a:solidFill>
            <a:srgbClr val="FF66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 defTabSz="914400">
              <a:defRPr/>
            </a:pPr>
            <a:r>
              <a:rPr lang="it-IT" sz="2400" b="1" kern="0" dirty="0" smtClean="0">
                <a:solidFill>
                  <a:schemeClr val="bg1">
                    <a:lumMod val="85000"/>
                  </a:schemeClr>
                </a:solidFill>
                <a:latin typeface="Perpetua Titling MT" panose="02020502060505020804" pitchFamily="18" charset="0"/>
              </a:rPr>
              <a:t>SAFETY CONTROL STRUCTURE</a:t>
            </a:r>
            <a:endParaRPr lang="it-IT" sz="2400" b="1" kern="0" dirty="0">
              <a:solidFill>
                <a:schemeClr val="bg1">
                  <a:lumMod val="85000"/>
                </a:schemeClr>
              </a:solidFill>
              <a:latin typeface="Perpetua Titling MT" panose="02020502060505020804" pitchFamily="18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31" r="2428" b="442"/>
          <a:stretch/>
        </p:blipFill>
        <p:spPr>
          <a:xfrm>
            <a:off x="180232" y="12619707"/>
            <a:ext cx="7128000" cy="4032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0" t="17959" r="-760" b="15059"/>
          <a:stretch/>
        </p:blipFill>
        <p:spPr>
          <a:xfrm>
            <a:off x="12878496" y="18164323"/>
            <a:ext cx="8472088" cy="2990100"/>
          </a:xfrm>
          <a:prstGeom prst="rect">
            <a:avLst/>
          </a:prstGeom>
        </p:spPr>
      </p:pic>
      <p:sp>
        <p:nvSpPr>
          <p:cNvPr id="2" name="Rettangolo 1"/>
          <p:cNvSpPr/>
          <p:nvPr/>
        </p:nvSpPr>
        <p:spPr>
          <a:xfrm>
            <a:off x="396256" y="162323"/>
            <a:ext cx="194421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/>
              <a:t>APPLICATION OF </a:t>
            </a:r>
            <a:r>
              <a:rPr lang="en-US" sz="6000" b="1" dirty="0" smtClean="0"/>
              <a:t>CAST  to COSTA CONCORDIA ACCIDENT </a:t>
            </a:r>
            <a:endParaRPr lang="it-IT" sz="6000" dirty="0"/>
          </a:p>
        </p:txBody>
      </p:sp>
      <p:sp>
        <p:nvSpPr>
          <p:cNvPr id="14" name="Rettangolo 13"/>
          <p:cNvSpPr/>
          <p:nvPr/>
        </p:nvSpPr>
        <p:spPr>
          <a:xfrm>
            <a:off x="221547" y="28812796"/>
            <a:ext cx="5658985" cy="984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/>
              <a:t>STAMP Workshop</a:t>
            </a:r>
          </a:p>
        </p:txBody>
      </p:sp>
      <p:sp>
        <p:nvSpPr>
          <p:cNvPr id="15" name="Rettangolo 14"/>
          <p:cNvSpPr/>
          <p:nvPr/>
        </p:nvSpPr>
        <p:spPr>
          <a:xfrm>
            <a:off x="252240" y="29604884"/>
            <a:ext cx="4752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i="1" dirty="0" smtClean="0"/>
              <a:t>March </a:t>
            </a:r>
            <a:r>
              <a:rPr lang="en-US" sz="3200" i="1" dirty="0"/>
              <a:t>25-28, 2019 </a:t>
            </a:r>
            <a:r>
              <a:rPr lang="en-US" sz="3200" i="1" dirty="0" smtClean="0"/>
              <a:t>@MIT </a:t>
            </a:r>
            <a:endParaRPr lang="it-IT" sz="3200" i="1" dirty="0"/>
          </a:p>
        </p:txBody>
      </p:sp>
      <p:sp>
        <p:nvSpPr>
          <p:cNvPr id="3" name="Rettangolo 2"/>
          <p:cNvSpPr/>
          <p:nvPr/>
        </p:nvSpPr>
        <p:spPr>
          <a:xfrm>
            <a:off x="11269464" y="28956812"/>
            <a:ext cx="98650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/>
              <a:t>C</a:t>
            </a:r>
            <a:r>
              <a:rPr lang="en-US" sz="3600" b="1" dirty="0"/>
              <a:t>. Bongermino, P. </a:t>
            </a:r>
            <a:r>
              <a:rPr lang="en-US" sz="3600" b="1" dirty="0" smtClean="0"/>
              <a:t>Gualeni </a:t>
            </a:r>
            <a:r>
              <a:rPr lang="en-US" sz="3200" i="1" dirty="0" smtClean="0"/>
              <a:t>UNIGE-University </a:t>
            </a:r>
            <a:r>
              <a:rPr lang="en-US" sz="3200" i="1" dirty="0"/>
              <a:t>of </a:t>
            </a:r>
            <a:r>
              <a:rPr lang="en-US" sz="3200" i="1" dirty="0" smtClean="0"/>
              <a:t>Genoa</a:t>
            </a:r>
          </a:p>
          <a:p>
            <a:r>
              <a:rPr lang="en-US" sz="2000" i="1" dirty="0" smtClean="0">
                <a:hlinkClick r:id="rId5"/>
              </a:rPr>
              <a:t>costantino.bongermino@edu.unige.it</a:t>
            </a:r>
            <a:r>
              <a:rPr lang="en-US" sz="2000" i="1" dirty="0" smtClean="0"/>
              <a:t>  </a:t>
            </a:r>
            <a:r>
              <a:rPr lang="en-US" sz="2000" i="1" dirty="0" smtClean="0">
                <a:hlinkClick r:id="rId6"/>
              </a:rPr>
              <a:t>paola.gualeni@unige.it</a:t>
            </a:r>
            <a:endParaRPr lang="en-US" sz="2000" i="1" dirty="0" smtClean="0"/>
          </a:p>
          <a:p>
            <a:endParaRPr lang="en-US" sz="1600" i="1" dirty="0" smtClean="0"/>
          </a:p>
        </p:txBody>
      </p:sp>
      <p:sp>
        <p:nvSpPr>
          <p:cNvPr id="27" name="TextBox 51"/>
          <p:cNvSpPr txBox="1"/>
          <p:nvPr/>
        </p:nvSpPr>
        <p:spPr>
          <a:xfrm>
            <a:off x="234145" y="21260667"/>
            <a:ext cx="20960287" cy="7488832"/>
          </a:xfrm>
          <a:prstGeom prst="rect">
            <a:avLst/>
          </a:prstGeom>
          <a:solidFill>
            <a:srgbClr val="FFFF00"/>
          </a:solidFill>
          <a:ln w="44450" cap="rnd">
            <a:solidFill>
              <a:srgbClr val="FF0000"/>
            </a:solidFill>
          </a:ln>
        </p:spPr>
        <p:txBody>
          <a:bodyPr wrap="none" numCol="2" spcCol="360000" rtlCol="0">
            <a:noAutofit/>
          </a:bodyPr>
          <a:lstStyle/>
          <a:p>
            <a:pPr algn="just"/>
            <a:endParaRPr lang="en-US" sz="2400" b="1" dirty="0"/>
          </a:p>
          <a:p>
            <a:pPr algn="just"/>
            <a:endParaRPr lang="en-US" sz="2400" b="1" dirty="0" smtClean="0"/>
          </a:p>
          <a:p>
            <a:pPr algn="just"/>
            <a:r>
              <a:rPr lang="en-US" sz="2400" b="1" dirty="0" smtClean="0"/>
              <a:t>Physical </a:t>
            </a:r>
            <a:r>
              <a:rPr lang="en-US" sz="2400" b="1" dirty="0"/>
              <a:t>system</a:t>
            </a:r>
            <a:endParaRPr lang="it-IT" sz="2400" dirty="0"/>
          </a:p>
          <a:p>
            <a:pPr marL="342900" lvl="0" indent="-342900" algn="just">
              <a:buFont typeface="Wingdings" panose="05000000000000000000" pitchFamily="2" charset="2"/>
              <a:buChar char="§"/>
            </a:pPr>
            <a:r>
              <a:rPr lang="en-US" sz="2400" dirty="0" smtClean="0"/>
              <a:t>Positioning </a:t>
            </a:r>
            <a:r>
              <a:rPr lang="en-US" sz="2400" dirty="0"/>
              <a:t>of vital equipment should be thought in </a:t>
            </a:r>
            <a:r>
              <a:rPr lang="en-US" sz="2400" dirty="0" smtClean="0"/>
              <a:t>terms of segregation </a:t>
            </a:r>
            <a:r>
              <a:rPr lang="en-US" sz="2400" dirty="0"/>
              <a:t>and redundancy. </a:t>
            </a:r>
          </a:p>
          <a:p>
            <a:pPr marL="342900" lvl="0" indent="-342900" algn="just">
              <a:buFont typeface="Wingdings" panose="05000000000000000000" pitchFamily="2" charset="2"/>
              <a:buChar char="§"/>
            </a:pPr>
            <a:r>
              <a:rPr lang="en-US" sz="2400" dirty="0" smtClean="0"/>
              <a:t>The </a:t>
            </a:r>
            <a:r>
              <a:rPr lang="en-US" sz="2400" dirty="0"/>
              <a:t>suitable energy production and distribution system should be designed to be available in emergency cases. </a:t>
            </a:r>
          </a:p>
          <a:p>
            <a:pPr marL="342900" lvl="0" indent="-342900" algn="just">
              <a:buFont typeface="Wingdings" panose="05000000000000000000" pitchFamily="2" charset="2"/>
              <a:buChar char="§"/>
            </a:pPr>
            <a:r>
              <a:rPr lang="en-US" sz="2400" dirty="0" smtClean="0"/>
              <a:t>Distribution </a:t>
            </a:r>
            <a:r>
              <a:rPr lang="en-US" sz="2400" dirty="0"/>
              <a:t>along the length of the </a:t>
            </a:r>
            <a:r>
              <a:rPr lang="en-US" sz="2400" dirty="0" smtClean="0"/>
              <a:t>ship </a:t>
            </a:r>
            <a:r>
              <a:rPr lang="en-US" sz="2400" dirty="0"/>
              <a:t>of bilge pumps and </a:t>
            </a:r>
            <a:r>
              <a:rPr lang="en-US" sz="2400" dirty="0" smtClean="0"/>
              <a:t>arrangement </a:t>
            </a:r>
            <a:r>
              <a:rPr lang="en-US" sz="2400" dirty="0"/>
              <a:t>of </a:t>
            </a:r>
            <a:r>
              <a:rPr lang="en-US" sz="2400" dirty="0" smtClean="0"/>
              <a:t>high </a:t>
            </a:r>
            <a:r>
              <a:rPr lang="en-US" sz="2400" dirty="0"/>
              <a:t>capacity </a:t>
            </a:r>
            <a:r>
              <a:rPr lang="en-US" sz="2400" dirty="0" smtClean="0"/>
              <a:t>pumps </a:t>
            </a:r>
            <a:r>
              <a:rPr lang="en-US" sz="2400" dirty="0"/>
              <a:t>to drain huge quantities of water from an isolated </a:t>
            </a:r>
            <a:r>
              <a:rPr lang="en-US" sz="2400" dirty="0" smtClean="0"/>
              <a:t>compartment.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400" dirty="0"/>
              <a:t>The emergency </a:t>
            </a:r>
            <a:r>
              <a:rPr lang="en-US" sz="2400" dirty="0" smtClean="0"/>
              <a:t>energy </a:t>
            </a:r>
            <a:r>
              <a:rPr lang="en-US" sz="2400" dirty="0"/>
              <a:t>generation </a:t>
            </a:r>
            <a:r>
              <a:rPr lang="en-US" sz="2400" dirty="0" smtClean="0"/>
              <a:t>system should </a:t>
            </a:r>
            <a:r>
              <a:rPr lang="en-US" sz="2400" dirty="0"/>
              <a:t>be redundant. </a:t>
            </a:r>
            <a:endParaRPr lang="en-US" sz="2400" dirty="0" smtClean="0"/>
          </a:p>
          <a:p>
            <a:pPr marL="342900" lvl="0" indent="-342900" algn="just">
              <a:buFont typeface="Wingdings" panose="05000000000000000000" pitchFamily="2" charset="2"/>
              <a:buChar char="§"/>
            </a:pPr>
            <a:r>
              <a:rPr lang="en-US" sz="2400" kern="0" dirty="0" smtClean="0">
                <a:solidFill>
                  <a:prstClr val="black"/>
                </a:solidFill>
              </a:rPr>
              <a:t>Acoustic </a:t>
            </a:r>
            <a:r>
              <a:rPr lang="en-US" sz="2400" kern="0" dirty="0">
                <a:solidFill>
                  <a:prstClr val="black"/>
                </a:solidFill>
              </a:rPr>
              <a:t>and visual alarm to arise awareness about the decreasing of the depth and of the distance from the </a:t>
            </a:r>
            <a:r>
              <a:rPr lang="en-US" sz="2400" kern="0" dirty="0" smtClean="0">
                <a:solidFill>
                  <a:prstClr val="black"/>
                </a:solidFill>
              </a:rPr>
              <a:t>rocks should be integrated in the navigational system.</a:t>
            </a:r>
            <a:endParaRPr lang="en-US" sz="2400" dirty="0" smtClean="0"/>
          </a:p>
          <a:p>
            <a:pPr marL="342900" lvl="0" indent="-342900" algn="just">
              <a:buFont typeface="Wingdings" panose="05000000000000000000" pitchFamily="2" charset="2"/>
              <a:buChar char="§"/>
            </a:pPr>
            <a:r>
              <a:rPr lang="en-US" sz="2400" dirty="0"/>
              <a:t>Flooding detection system should be provided on board.</a:t>
            </a:r>
            <a:endParaRPr lang="it-IT" sz="2400" dirty="0"/>
          </a:p>
          <a:p>
            <a:pPr marL="342900" lvl="0" indent="-342900" algn="just">
              <a:buFont typeface="Wingdings" panose="05000000000000000000" pitchFamily="2" charset="2"/>
              <a:buChar char="§"/>
            </a:pPr>
            <a:r>
              <a:rPr lang="en-US" sz="2400" dirty="0"/>
              <a:t>Computerized program capable to provide direct information on the residual buoyancy and stability during the flooding should be provided on board.</a:t>
            </a:r>
            <a:endParaRPr lang="it-IT" sz="2400" dirty="0"/>
          </a:p>
          <a:p>
            <a:pPr marL="342900" lvl="0" indent="-342900" algn="just">
              <a:buFont typeface="Wingdings" panose="05000000000000000000" pitchFamily="2" charset="2"/>
              <a:buChar char="§"/>
            </a:pPr>
            <a:r>
              <a:rPr lang="en-US" sz="2400" dirty="0"/>
              <a:t>Management system of the data collected from the flooding detection and monitoring system, on board stability computer and ballast/bilge systems should be implemented on board</a:t>
            </a:r>
            <a:r>
              <a:rPr lang="en-US" sz="2400" dirty="0" smtClean="0"/>
              <a:t>.</a:t>
            </a:r>
          </a:p>
          <a:p>
            <a:pPr marL="342900" lvl="0" indent="-342900" algn="just">
              <a:buFont typeface="Wingdings" panose="05000000000000000000" pitchFamily="2" charset="2"/>
              <a:buChar char="§"/>
            </a:pPr>
            <a:endParaRPr lang="en-US" sz="2400" dirty="0"/>
          </a:p>
          <a:p>
            <a:pPr lvl="0" algn="just"/>
            <a:endParaRPr lang="en-US" sz="2400" dirty="0"/>
          </a:p>
          <a:p>
            <a:endParaRPr lang="en-US" sz="2400" b="1" dirty="0" smtClean="0"/>
          </a:p>
          <a:p>
            <a:r>
              <a:rPr lang="en-US" sz="2400" b="1" dirty="0" smtClean="0"/>
              <a:t>Socio-organizational system</a:t>
            </a:r>
            <a:endParaRPr lang="it-IT" sz="2400" dirty="0"/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400" dirty="0"/>
              <a:t>The Master </a:t>
            </a:r>
            <a:r>
              <a:rPr lang="en-US" sz="2400" dirty="0" smtClean="0"/>
              <a:t>should not </a:t>
            </a:r>
            <a:r>
              <a:rPr lang="en-US" sz="2400" dirty="0"/>
              <a:t>consider to change the route without a relevant reason.</a:t>
            </a:r>
            <a:endParaRPr lang="it-IT" sz="2400" dirty="0"/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400" dirty="0"/>
              <a:t>An on-shore team and system should continuously monitor the position of the ship</a:t>
            </a:r>
            <a:r>
              <a:rPr lang="en-US" sz="2400" dirty="0" smtClean="0"/>
              <a:t>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400" dirty="0"/>
              <a:t>Information about navigational </a:t>
            </a:r>
            <a:r>
              <a:rPr lang="en-US" sz="2400" dirty="0" smtClean="0"/>
              <a:t>scenario </a:t>
            </a:r>
            <a:r>
              <a:rPr lang="en-US" sz="2400" dirty="0"/>
              <a:t>should be integrated on board in order to automatically suggest the proper navigational chart scale (ECDIS).  </a:t>
            </a:r>
            <a:endParaRPr lang="it-IT" sz="2400" dirty="0"/>
          </a:p>
          <a:p>
            <a:pPr marL="342900" lvl="0" indent="-342900" algn="just">
              <a:buFont typeface="Wingdings" panose="05000000000000000000" pitchFamily="2" charset="2"/>
              <a:buChar char="§"/>
            </a:pPr>
            <a:r>
              <a:rPr lang="en-US" sz="2400" dirty="0" smtClean="0"/>
              <a:t>The </a:t>
            </a:r>
            <a:r>
              <a:rPr lang="en-US" sz="2400" dirty="0"/>
              <a:t>bridge team should be involved in the decision-making process carried on by the </a:t>
            </a:r>
            <a:r>
              <a:rPr lang="en-US" sz="2400" dirty="0" smtClean="0"/>
              <a:t>Master.</a:t>
            </a:r>
            <a:endParaRPr lang="it-IT" sz="2400" dirty="0"/>
          </a:p>
          <a:p>
            <a:pPr marL="342900" lvl="0" indent="-342900" algn="just">
              <a:buFont typeface="Wingdings" panose="05000000000000000000" pitchFamily="2" charset="2"/>
              <a:buChar char="§"/>
            </a:pPr>
            <a:r>
              <a:rPr lang="en-US" sz="2400" dirty="0" smtClean="0"/>
              <a:t>The </a:t>
            </a:r>
            <a:r>
              <a:rPr lang="en-US" sz="2400" dirty="0"/>
              <a:t>Master of large passenger ships should undergo a specific training to manage emergency situations with specific focus on decision making and communication </a:t>
            </a:r>
            <a:r>
              <a:rPr lang="en-US" sz="2400" dirty="0" smtClean="0"/>
              <a:t>effectiveness. </a:t>
            </a:r>
            <a:endParaRPr lang="it-IT" sz="2400" dirty="0"/>
          </a:p>
          <a:p>
            <a:pPr marL="342900" lvl="0" indent="-342900" algn="just">
              <a:buFont typeface="Wingdings" panose="05000000000000000000" pitchFamily="2" charset="2"/>
              <a:buChar char="§"/>
            </a:pPr>
            <a:r>
              <a:rPr lang="en-US" sz="2400" dirty="0"/>
              <a:t>The crew should be involved in a continuous training to face emergency situations, with specific reference to the Muster </a:t>
            </a:r>
            <a:r>
              <a:rPr lang="en-US" sz="2400" dirty="0" smtClean="0"/>
              <a:t>List (i.e. specific for </a:t>
            </a:r>
            <a:r>
              <a:rPr lang="en-US" sz="2400" dirty="0"/>
              <a:t>crew members having safety </a:t>
            </a:r>
            <a:r>
              <a:rPr lang="en-US" sz="2400" dirty="0" smtClean="0"/>
              <a:t>tasks).</a:t>
            </a:r>
            <a:endParaRPr lang="it-IT" sz="2400" dirty="0"/>
          </a:p>
          <a:p>
            <a:pPr marL="342900" lvl="0" indent="-342900" algn="just">
              <a:buFont typeface="Wingdings" panose="05000000000000000000" pitchFamily="2" charset="2"/>
              <a:buChar char="§"/>
            </a:pPr>
            <a:r>
              <a:rPr lang="en-US" sz="2400" dirty="0"/>
              <a:t>A</a:t>
            </a:r>
            <a:r>
              <a:rPr lang="en-US" sz="2400" dirty="0" smtClean="0"/>
              <a:t>n </a:t>
            </a:r>
            <a:r>
              <a:rPr lang="en-US" sz="2400" dirty="0"/>
              <a:t>evacuation analysis </a:t>
            </a:r>
            <a:r>
              <a:rPr lang="en-US" sz="2400" dirty="0" smtClean="0"/>
              <a:t>should </a:t>
            </a:r>
            <a:r>
              <a:rPr lang="en-US" sz="2400" dirty="0"/>
              <a:t>be carried out at the early stage of </a:t>
            </a:r>
            <a:r>
              <a:rPr lang="en-US" sz="2400" dirty="0" smtClean="0"/>
              <a:t>the design.</a:t>
            </a:r>
            <a:endParaRPr lang="it-IT" sz="2400" dirty="0"/>
          </a:p>
          <a:p>
            <a:pPr marL="342900" lvl="0" indent="-342900" algn="just">
              <a:buFont typeface="Wingdings" panose="05000000000000000000" pitchFamily="2" charset="2"/>
              <a:buChar char="§"/>
            </a:pPr>
            <a:r>
              <a:rPr lang="en-US" sz="2400" dirty="0"/>
              <a:t>Watertight doors should be always closed in navigation and opened exclusively when necessary and the risk of collision is </a:t>
            </a:r>
            <a:r>
              <a:rPr lang="en-US" sz="2400" dirty="0" smtClean="0"/>
              <a:t>low.</a:t>
            </a:r>
            <a:endParaRPr lang="en-US" sz="2400" dirty="0"/>
          </a:p>
        </p:txBody>
      </p:sp>
      <p:sp>
        <p:nvSpPr>
          <p:cNvPr id="5" name="Rettangolo arrotondato 4"/>
          <p:cNvSpPr/>
          <p:nvPr/>
        </p:nvSpPr>
        <p:spPr>
          <a:xfrm>
            <a:off x="8029104" y="1890515"/>
            <a:ext cx="12704556" cy="496513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BACKGROUND</a:t>
            </a:r>
            <a:endParaRPr lang="en-US" sz="4000" b="1" u="sng" dirty="0" smtClean="0">
              <a:solidFill>
                <a:schemeClr val="tx1"/>
              </a:solidFill>
            </a:endParaRPr>
          </a:p>
          <a:p>
            <a:r>
              <a:rPr lang="en-US" sz="2400" b="1" u="sng" dirty="0" smtClean="0">
                <a:solidFill>
                  <a:schemeClr val="tx1"/>
                </a:solidFill>
              </a:rPr>
              <a:t>13</a:t>
            </a:r>
            <a:r>
              <a:rPr lang="en-US" sz="2400" b="1" u="sng" baseline="30000" dirty="0" smtClean="0">
                <a:solidFill>
                  <a:schemeClr val="tx1"/>
                </a:solidFill>
              </a:rPr>
              <a:t>th</a:t>
            </a:r>
            <a:r>
              <a:rPr lang="en-US" sz="2400" b="1" u="sng" dirty="0" smtClean="0">
                <a:solidFill>
                  <a:schemeClr val="tx1"/>
                </a:solidFill>
              </a:rPr>
              <a:t> January 2013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19:18 </a:t>
            </a:r>
            <a:r>
              <a:rPr lang="en-US" sz="2400" dirty="0">
                <a:solidFill>
                  <a:schemeClr val="tx1"/>
                </a:solidFill>
              </a:rPr>
              <a:t>departure from Civitavecchia port to </a:t>
            </a:r>
            <a:r>
              <a:rPr lang="en-US" sz="2400" dirty="0" smtClean="0">
                <a:solidFill>
                  <a:schemeClr val="tx1"/>
                </a:solidFill>
              </a:rPr>
              <a:t>Savona.</a:t>
            </a:r>
            <a:endParaRPr lang="en-US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Before departure a touristic sailing course was planned </a:t>
            </a:r>
            <a:r>
              <a:rPr lang="en-US" sz="2400" dirty="0" smtClean="0">
                <a:solidFill>
                  <a:schemeClr val="tx1"/>
                </a:solidFill>
              </a:rPr>
              <a:t>consisting in approaching </a:t>
            </a:r>
            <a:r>
              <a:rPr lang="en-US" sz="2400" dirty="0">
                <a:solidFill>
                  <a:schemeClr val="tx1"/>
                </a:solidFill>
              </a:rPr>
              <a:t>Island of </a:t>
            </a:r>
            <a:r>
              <a:rPr lang="en-US" sz="2400" dirty="0" smtClean="0">
                <a:solidFill>
                  <a:schemeClr val="tx1"/>
                </a:solidFill>
              </a:rPr>
              <a:t>Giglio (Le </a:t>
            </a:r>
            <a:r>
              <a:rPr lang="en-US" sz="2400" dirty="0" err="1" smtClean="0">
                <a:solidFill>
                  <a:schemeClr val="tx1"/>
                </a:solidFill>
              </a:rPr>
              <a:t>Scole</a:t>
            </a:r>
            <a:r>
              <a:rPr lang="en-US" sz="2400" dirty="0" smtClean="0">
                <a:solidFill>
                  <a:schemeClr val="tx1"/>
                </a:solidFill>
              </a:rPr>
              <a:t> reef).</a:t>
            </a:r>
            <a:endParaRPr lang="en-US" sz="2400" dirty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21:37 at </a:t>
            </a:r>
            <a:r>
              <a:rPr lang="en-US" sz="2400" dirty="0">
                <a:solidFill>
                  <a:schemeClr val="tx1"/>
                </a:solidFill>
              </a:rPr>
              <a:t>a speed of 15.4 </a:t>
            </a:r>
            <a:r>
              <a:rPr lang="en-US" sz="2400" dirty="0" smtClean="0">
                <a:solidFill>
                  <a:schemeClr val="tx1"/>
                </a:solidFill>
              </a:rPr>
              <a:t>knots, the ship turns </a:t>
            </a:r>
            <a:r>
              <a:rPr lang="en-US" sz="2400" dirty="0">
                <a:solidFill>
                  <a:schemeClr val="tx1"/>
                </a:solidFill>
              </a:rPr>
              <a:t>to starboard in order to make the passage close to the Island. 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21:44 the maneuver </a:t>
            </a:r>
            <a:r>
              <a:rPr lang="en-US" sz="2400" dirty="0">
                <a:solidFill>
                  <a:schemeClr val="tx1"/>
                </a:solidFill>
              </a:rPr>
              <a:t>was still ongoing, ship’s bow was heading to “Le </a:t>
            </a:r>
            <a:r>
              <a:rPr lang="en-US" sz="2400" dirty="0" err="1">
                <a:solidFill>
                  <a:schemeClr val="tx1"/>
                </a:solidFill>
              </a:rPr>
              <a:t>Scole</a:t>
            </a:r>
            <a:r>
              <a:rPr lang="en-US" sz="2400" dirty="0">
                <a:solidFill>
                  <a:schemeClr val="tx1"/>
                </a:solidFill>
              </a:rPr>
              <a:t> Reef” 0,3 miles off the rocks at a speed of 16 knots.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21.45 </a:t>
            </a:r>
            <a:r>
              <a:rPr lang="en-US" sz="2400" b="1" dirty="0">
                <a:solidFill>
                  <a:srgbClr val="FF0000"/>
                </a:solidFill>
              </a:rPr>
              <a:t>COLLISION</a:t>
            </a:r>
            <a:r>
              <a:rPr lang="en-US" sz="2400" dirty="0">
                <a:solidFill>
                  <a:schemeClr val="tx1"/>
                </a:solidFill>
              </a:rPr>
              <a:t> between the port side of the hull and the eastern rock of “Le </a:t>
            </a:r>
            <a:r>
              <a:rPr lang="en-US" sz="2400" dirty="0" err="1" smtClean="0">
                <a:solidFill>
                  <a:schemeClr val="tx1"/>
                </a:solidFill>
              </a:rPr>
              <a:t>Scole</a:t>
            </a:r>
            <a:r>
              <a:rPr lang="en-US" sz="2400" dirty="0" smtClean="0">
                <a:solidFill>
                  <a:schemeClr val="tx1"/>
                </a:solidFill>
              </a:rPr>
              <a:t> reef”.</a:t>
            </a:r>
          </a:p>
          <a:p>
            <a:pPr algn="ctr"/>
            <a:r>
              <a:rPr lang="en-US" sz="3200" b="1" dirty="0">
                <a:solidFill>
                  <a:srgbClr val="FF0000"/>
                </a:solidFill>
              </a:rPr>
              <a:t>4,200 people rescued - 32 people </a:t>
            </a:r>
            <a:r>
              <a:rPr lang="en-US" sz="3200" b="1" dirty="0" smtClean="0">
                <a:solidFill>
                  <a:srgbClr val="FF0000"/>
                </a:solidFill>
              </a:rPr>
              <a:t>died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972320" y="1089716"/>
            <a:ext cx="188660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i="1" dirty="0" smtClean="0"/>
              <a:t>CAST </a:t>
            </a:r>
            <a:r>
              <a:rPr lang="en-US" sz="3200" i="1" dirty="0"/>
              <a:t>(Causal Analysis based on Systems Theory) </a:t>
            </a:r>
            <a:r>
              <a:rPr lang="en-US" sz="3200" i="1" dirty="0" smtClean="0"/>
              <a:t>is used to rationally elicit the cause of Costa Concordia accident.  </a:t>
            </a:r>
            <a:endParaRPr lang="it-IT" sz="3200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336" y="1818507"/>
            <a:ext cx="6160142" cy="5060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ttore 1 7"/>
          <p:cNvCxnSpPr/>
          <p:nvPr/>
        </p:nvCxnSpPr>
        <p:spPr>
          <a:xfrm flipV="1">
            <a:off x="0" y="1674491"/>
            <a:ext cx="2138680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tangolo 10"/>
          <p:cNvSpPr/>
          <p:nvPr/>
        </p:nvSpPr>
        <p:spPr>
          <a:xfrm>
            <a:off x="3342258" y="21437782"/>
            <a:ext cx="5622950" cy="83099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</a:rPr>
              <a:t>RECOMMENDATIONS</a:t>
            </a:r>
            <a:endParaRPr lang="it-IT" sz="4800" dirty="0"/>
          </a:p>
        </p:txBody>
      </p:sp>
      <p:sp>
        <p:nvSpPr>
          <p:cNvPr id="28" name="Rectangle 27"/>
          <p:cNvSpPr>
            <a:spLocks/>
          </p:cNvSpPr>
          <p:nvPr/>
        </p:nvSpPr>
        <p:spPr>
          <a:xfrm>
            <a:off x="12853640" y="7147099"/>
            <a:ext cx="8400081" cy="6163670"/>
          </a:xfrm>
          <a:prstGeom prst="rect">
            <a:avLst/>
          </a:prstGeom>
          <a:solidFill>
            <a:srgbClr val="4472C4">
              <a:lumMod val="60000"/>
              <a:lumOff val="40000"/>
            </a:srgbClr>
          </a:solidFill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ctangle 28"/>
          <p:cNvSpPr>
            <a:spLocks/>
          </p:cNvSpPr>
          <p:nvPr/>
        </p:nvSpPr>
        <p:spPr>
          <a:xfrm>
            <a:off x="15733958" y="8126075"/>
            <a:ext cx="5400601" cy="5098714"/>
          </a:xfrm>
          <a:prstGeom prst="rect">
            <a:avLst/>
          </a:prstGeom>
          <a:solidFill>
            <a:srgbClr val="5B9BD5">
              <a:lumMod val="20000"/>
              <a:lumOff val="80000"/>
            </a:srgbClr>
          </a:solidFill>
          <a:ln w="1270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Failures, inadequate decisions, inadequate controls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Master acted beyond any planned procedure.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Master was navigating too close to the shore.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Master didn’t pay the adequate attention requested by the navigation close to the coast. 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Master didn’t order to close some open watertight doors during</a:t>
            </a: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the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navigation.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Master didn’t take into consideration the First Officer’s suggestions.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Master didn’t give the order to abandon the vessel in due time.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Master didn’t manage the emergency on board and the evacuation process till the end. 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Master didn’t provide all the necessary information to the </a:t>
            </a:r>
            <a:r>
              <a:rPr lang="en-US" sz="1800" kern="0" dirty="0">
                <a:solidFill>
                  <a:prstClr val="black"/>
                </a:solidFill>
                <a:latin typeface="Calibri" panose="020F0502020204030204"/>
              </a:rPr>
              <a:t>C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ompany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Master didn’t provide all the necessary information to the Rescue Team Control Centre.</a:t>
            </a:r>
          </a:p>
        </p:txBody>
      </p:sp>
      <p:sp>
        <p:nvSpPr>
          <p:cNvPr id="31" name="TextBox 30"/>
          <p:cNvSpPr txBox="1">
            <a:spLocks/>
          </p:cNvSpPr>
          <p:nvPr/>
        </p:nvSpPr>
        <p:spPr>
          <a:xfrm>
            <a:off x="12858687" y="8102343"/>
            <a:ext cx="269122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Contextual factors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indent="-285750" defTabSz="914400">
              <a:buFont typeface="Arial" panose="020B0604020202020204" pitchFamily="34" charset="0"/>
              <a:buChar char="•"/>
              <a:defRPr/>
            </a:pPr>
            <a:r>
              <a:rPr lang="en-US" sz="1800" kern="0" dirty="0">
                <a:solidFill>
                  <a:prstClr val="black"/>
                </a:solidFill>
              </a:rPr>
              <a:t>Commercial push to increase passenger amusement.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The Master was on the phone with someone on shore asking suggestions</a:t>
            </a: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about the navigation very close to</a:t>
            </a: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the Island of </a:t>
            </a:r>
            <a:r>
              <a:rPr kumimoji="0" lang="en-US" sz="1800" b="0" i="0" u="none" strike="noStrike" kern="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Giglio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.</a:t>
            </a:r>
          </a:p>
          <a:p>
            <a:pPr marL="285750" indent="-285750" defTabSz="914400">
              <a:buFont typeface="Arial" panose="020B0604020202020204" pitchFamily="34" charset="0"/>
              <a:buChar char="•"/>
              <a:defRPr/>
            </a:pPr>
            <a:r>
              <a:rPr lang="en-US" sz="1800" kern="0" dirty="0">
                <a:solidFill>
                  <a:prstClr val="black"/>
                </a:solidFill>
              </a:rPr>
              <a:t>Presence of strangers on the bridge.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2" name="TextBox 31"/>
          <p:cNvSpPr txBox="1">
            <a:spLocks/>
          </p:cNvSpPr>
          <p:nvPr/>
        </p:nvSpPr>
        <p:spPr>
          <a:xfrm>
            <a:off x="15182724" y="7451596"/>
            <a:ext cx="3522088" cy="444601"/>
          </a:xfrm>
          <a:prstGeom prst="rect">
            <a:avLst/>
          </a:prstGeom>
          <a:solidFill>
            <a:sysClr val="window" lastClr="FFFFFF"/>
          </a:solidFill>
          <a:ln w="254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MASTER</a:t>
            </a:r>
          </a:p>
        </p:txBody>
      </p:sp>
      <p:sp>
        <p:nvSpPr>
          <p:cNvPr id="33" name="Rectangle 32"/>
          <p:cNvSpPr>
            <a:spLocks noChangeAspect="1"/>
          </p:cNvSpPr>
          <p:nvPr/>
        </p:nvSpPr>
        <p:spPr>
          <a:xfrm>
            <a:off x="164249" y="16796171"/>
            <a:ext cx="8836669" cy="4316119"/>
          </a:xfrm>
          <a:prstGeom prst="rect">
            <a:avLst/>
          </a:prstGeom>
          <a:solidFill>
            <a:srgbClr val="ED7D31">
              <a:lumMod val="60000"/>
              <a:lumOff val="40000"/>
            </a:srgbClr>
          </a:solidFill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Rectangle 34"/>
          <p:cNvSpPr>
            <a:spLocks noChangeAspect="1"/>
          </p:cNvSpPr>
          <p:nvPr/>
        </p:nvSpPr>
        <p:spPr>
          <a:xfrm>
            <a:off x="3708624" y="17675647"/>
            <a:ext cx="5085727" cy="3189553"/>
          </a:xfrm>
          <a:prstGeom prst="rect">
            <a:avLst/>
          </a:prstGeom>
          <a:solidFill>
            <a:srgbClr val="ED7D31">
              <a:lumMod val="20000"/>
              <a:lumOff val="80000"/>
            </a:srgbClr>
          </a:solidFill>
          <a:ln w="1270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t" anchorCtr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Failures, inadequate decisions, inadequate controls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lvl="0" indent="-285750" defTabSz="914400">
              <a:buFont typeface="Arial" panose="020B0604020202020204" pitchFamily="34" charset="0"/>
              <a:buChar char="•"/>
              <a:defRPr/>
            </a:pPr>
            <a:r>
              <a:rPr lang="en-US" sz="1800" kern="0" dirty="0">
                <a:solidFill>
                  <a:prstClr val="black"/>
                </a:solidFill>
              </a:rPr>
              <a:t>Bridge staff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didn't warn the Master about the risk of his intentions and actions.</a:t>
            </a:r>
          </a:p>
          <a:p>
            <a:pPr marL="285750" lvl="0" indent="-285750" defTabSz="914400">
              <a:buFont typeface="Arial" panose="020B0604020202020204" pitchFamily="34" charset="0"/>
              <a:buChar char="•"/>
              <a:defRPr/>
            </a:pPr>
            <a:r>
              <a:rPr lang="en-US" sz="1800" kern="0" dirty="0">
                <a:solidFill>
                  <a:prstClr val="black"/>
                </a:solidFill>
              </a:rPr>
              <a:t>Bridge </a:t>
            </a:r>
            <a:r>
              <a:rPr lang="en-US" sz="1800" kern="0" dirty="0" smtClean="0">
                <a:solidFill>
                  <a:prstClr val="black"/>
                </a:solidFill>
              </a:rPr>
              <a:t>team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didn’t use adequate cartography in relation with the type of navigation.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Bridge team didn’t use ECDIS </a:t>
            </a:r>
            <a:r>
              <a:rPr lang="en-US" sz="1800" kern="0" dirty="0">
                <a:solidFill>
                  <a:prstClr val="black"/>
                </a:solidFill>
                <a:latin typeface="Calibri" panose="020F0502020204030204"/>
              </a:rPr>
              <a:t>s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 on an adequate representation scale.</a:t>
            </a:r>
          </a:p>
          <a:p>
            <a:pPr marL="285750" indent="-285750" defTabSz="914400">
              <a:buFont typeface="Arial" panose="020B0604020202020204" pitchFamily="34" charset="0"/>
              <a:buChar char="•"/>
              <a:defRPr/>
            </a:pPr>
            <a:r>
              <a:rPr lang="en-US" sz="1800" kern="0" dirty="0">
                <a:solidFill>
                  <a:prstClr val="black"/>
                </a:solidFill>
              </a:rPr>
              <a:t>Crew members didn’t close watertight doors during navigation</a:t>
            </a:r>
            <a:r>
              <a:rPr lang="en-US" sz="1800" kern="0" dirty="0" smtClean="0">
                <a:solidFill>
                  <a:prstClr val="black"/>
                </a:solidFill>
              </a:rPr>
              <a:t>.</a:t>
            </a:r>
            <a:endParaRPr lang="en-US" sz="1800" kern="0" dirty="0">
              <a:solidFill>
                <a:prstClr val="black"/>
              </a:solidFill>
            </a:endParaRPr>
          </a:p>
        </p:txBody>
      </p:sp>
      <p:sp>
        <p:nvSpPr>
          <p:cNvPr id="40" name="TextBox 39"/>
          <p:cNvSpPr txBox="1">
            <a:spLocks noChangeAspect="1"/>
          </p:cNvSpPr>
          <p:nvPr/>
        </p:nvSpPr>
        <p:spPr>
          <a:xfrm>
            <a:off x="218163" y="17642838"/>
            <a:ext cx="349046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Contextual factors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Insufficient training.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The Master was willing to dare by all means.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The Master tried to underplay the actual situation.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The Master wasn’t incline to consider the other Officers’ advices.</a:t>
            </a:r>
            <a:endParaRPr kumimoji="0" lang="it-IT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1" name="TextBox 40"/>
          <p:cNvSpPr txBox="1">
            <a:spLocks noChangeAspect="1"/>
          </p:cNvSpPr>
          <p:nvPr/>
        </p:nvSpPr>
        <p:spPr>
          <a:xfrm>
            <a:off x="2564185" y="17011779"/>
            <a:ext cx="4041018" cy="444601"/>
          </a:xfrm>
          <a:prstGeom prst="rect">
            <a:avLst/>
          </a:prstGeom>
          <a:solidFill>
            <a:sysClr val="window" lastClr="FFFFFF"/>
          </a:solidFill>
          <a:ln w="25400">
            <a:solidFill>
              <a:srgbClr val="FFC000">
                <a:lumMod val="50000"/>
              </a:srgb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</a:rPr>
              <a:t>CREW</a:t>
            </a:r>
          </a:p>
        </p:txBody>
      </p:sp>
      <p:sp>
        <p:nvSpPr>
          <p:cNvPr id="42" name="Rectangle 41"/>
          <p:cNvSpPr>
            <a:spLocks/>
          </p:cNvSpPr>
          <p:nvPr/>
        </p:nvSpPr>
        <p:spPr>
          <a:xfrm>
            <a:off x="172148" y="7248124"/>
            <a:ext cx="8376037" cy="5241699"/>
          </a:xfrm>
          <a:prstGeom prst="rect">
            <a:avLst/>
          </a:prstGeom>
          <a:solidFill>
            <a:srgbClr val="70AD47">
              <a:lumMod val="60000"/>
              <a:lumOff val="40000"/>
            </a:srgbClr>
          </a:solidFill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Rectangle 42"/>
          <p:cNvSpPr>
            <a:spLocks/>
          </p:cNvSpPr>
          <p:nvPr/>
        </p:nvSpPr>
        <p:spPr>
          <a:xfrm>
            <a:off x="3230302" y="8106023"/>
            <a:ext cx="5086834" cy="4065118"/>
          </a:xfrm>
          <a:prstGeom prst="rect">
            <a:avLst/>
          </a:prstGeom>
          <a:solidFill>
            <a:srgbClr val="70AD47">
              <a:lumMod val="20000"/>
              <a:lumOff val="80000"/>
            </a:srgbClr>
          </a:solidFill>
          <a:ln w="1270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t" anchorCtr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Failures, inadequate decisions, inadequate controls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indent="-285750" defTabSz="914400">
              <a:buFont typeface="Arial" panose="020B0604020202020204" pitchFamily="34" charset="0"/>
              <a:buChar char="•"/>
              <a:defRPr/>
            </a:pPr>
            <a:r>
              <a:rPr lang="en-US" sz="1800" kern="0" dirty="0">
                <a:solidFill>
                  <a:prstClr val="black"/>
                </a:solidFill>
              </a:rPr>
              <a:t>Insufficient assessment/monitoring of the actual route of the </a:t>
            </a:r>
            <a:r>
              <a:rPr lang="en-US" sz="1800" kern="0" dirty="0" smtClean="0">
                <a:solidFill>
                  <a:prstClr val="black"/>
                </a:solidFill>
              </a:rPr>
              <a:t>ship.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Failure to ensure there are sufficiently qualified crew members on board to perform required duties, including facing emergencies.</a:t>
            </a:r>
          </a:p>
          <a:p>
            <a:pPr marL="285750" indent="-285750" defTabSz="914400">
              <a:buFont typeface="Arial" panose="020B0604020202020204" pitchFamily="34" charset="0"/>
              <a:buChar char="•"/>
              <a:defRPr/>
            </a:pPr>
            <a:r>
              <a:rPr lang="en-US" sz="1800" kern="0" dirty="0">
                <a:solidFill>
                  <a:prstClr val="black"/>
                </a:solidFill>
              </a:rPr>
              <a:t>Failure to provide oversight and feedback loops to ensure that each crew member is doing their job adequately</a:t>
            </a:r>
            <a:r>
              <a:rPr lang="en-US" sz="1800" kern="0" dirty="0" smtClean="0">
                <a:solidFill>
                  <a:prstClr val="black"/>
                </a:solidFill>
              </a:rPr>
              <a:t>.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Lack of proper deepening and assessment about the information received from the Master in order to support him and coordinate with the Emergency Team.</a:t>
            </a:r>
          </a:p>
        </p:txBody>
      </p:sp>
      <p:sp>
        <p:nvSpPr>
          <p:cNvPr id="45" name="TextBox 44"/>
          <p:cNvSpPr txBox="1">
            <a:spLocks/>
          </p:cNvSpPr>
          <p:nvPr/>
        </p:nvSpPr>
        <p:spPr>
          <a:xfrm>
            <a:off x="214472" y="8086237"/>
            <a:ext cx="298922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Contextual factors</a:t>
            </a:r>
          </a:p>
          <a:p>
            <a:pPr marL="285750" lvl="0" indent="-285750" defTabSz="914400">
              <a:buFont typeface="Arial" panose="020B0604020202020204" pitchFamily="34" charset="0"/>
              <a:buChar char="•"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lvl="0" indent="-285750" defTabSz="914400">
              <a:buFont typeface="Arial" panose="020B0604020202020204" pitchFamily="34" charset="0"/>
              <a:buChar char="•"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Lack of adequate information </a:t>
            </a:r>
            <a:r>
              <a:rPr lang="en-US" sz="1800" kern="0" dirty="0">
                <a:solidFill>
                  <a:prstClr val="black"/>
                </a:solidFill>
              </a:rPr>
              <a:t>from the Master about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the emergency situation.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Financial pressure about accident liabilities.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Commercial pressure to safeguard the public image of the Company.</a:t>
            </a:r>
          </a:p>
        </p:txBody>
      </p:sp>
      <p:sp>
        <p:nvSpPr>
          <p:cNvPr id="46" name="TextBox 45"/>
          <p:cNvSpPr txBox="1">
            <a:spLocks/>
          </p:cNvSpPr>
          <p:nvPr/>
        </p:nvSpPr>
        <p:spPr>
          <a:xfrm>
            <a:off x="2632548" y="7437411"/>
            <a:ext cx="3575453" cy="434478"/>
          </a:xfrm>
          <a:prstGeom prst="rect">
            <a:avLst/>
          </a:prstGeom>
          <a:solidFill>
            <a:sysClr val="window" lastClr="FFFFFF"/>
          </a:solidFill>
          <a:ln w="25400">
            <a:solidFill>
              <a:srgbClr val="70AD47">
                <a:lumMod val="50000"/>
              </a:srgb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</a:rPr>
              <a:t>COMPANY</a:t>
            </a:r>
          </a:p>
        </p:txBody>
      </p:sp>
      <p:sp>
        <p:nvSpPr>
          <p:cNvPr id="52" name="Rectangle 51"/>
          <p:cNvSpPr>
            <a:spLocks noChangeAspect="1"/>
          </p:cNvSpPr>
          <p:nvPr/>
        </p:nvSpPr>
        <p:spPr>
          <a:xfrm>
            <a:off x="12878495" y="13442105"/>
            <a:ext cx="8400081" cy="4578202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Rectangle 52"/>
          <p:cNvSpPr>
            <a:spLocks noChangeAspect="1"/>
          </p:cNvSpPr>
          <p:nvPr/>
        </p:nvSpPr>
        <p:spPr>
          <a:xfrm>
            <a:off x="16095715" y="14411386"/>
            <a:ext cx="4941982" cy="3483031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t" anchorCtr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Failures and inadequate controls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Lack of acoustic and visual alarm to arise awareness about the decreasing of the depth and of the distance from the rocks.</a:t>
            </a:r>
          </a:p>
          <a:p>
            <a:pPr marL="285750" lvl="0" indent="-285750" defTabSz="914400">
              <a:buFont typeface="Arial" panose="020B0604020202020204" pitchFamily="34" charset="0"/>
              <a:buChar char="•"/>
              <a:defRPr/>
            </a:pPr>
            <a:r>
              <a:rPr lang="en-US" sz="1800" kern="0" dirty="0">
                <a:solidFill>
                  <a:prstClr val="black"/>
                </a:solidFill>
              </a:rPr>
              <a:t>Failure to provide the continuous working of the emergency generator.</a:t>
            </a:r>
          </a:p>
          <a:p>
            <a:pPr marL="285750" indent="-285750" defTabSz="914400">
              <a:buFont typeface="Arial" panose="020B0604020202020204" pitchFamily="34" charset="0"/>
              <a:buChar char="•"/>
              <a:defRPr/>
            </a:pPr>
            <a:r>
              <a:rPr lang="en-US" sz="1800" kern="0" dirty="0">
                <a:solidFill>
                  <a:prstClr val="black"/>
                </a:solidFill>
              </a:rPr>
              <a:t>F</a:t>
            </a:r>
            <a:r>
              <a:rPr lang="en-US" sz="1800" kern="0" dirty="0" smtClean="0">
                <a:solidFill>
                  <a:prstClr val="black"/>
                </a:solidFill>
              </a:rPr>
              <a:t>ailure </a:t>
            </a:r>
            <a:r>
              <a:rPr lang="en-US" sz="1800" kern="0" dirty="0">
                <a:solidFill>
                  <a:prstClr val="black"/>
                </a:solidFill>
              </a:rPr>
              <a:t>to provide electrical power for navigation and for emergency </a:t>
            </a:r>
            <a:r>
              <a:rPr lang="en-US" sz="1800" kern="0" dirty="0" smtClean="0">
                <a:solidFill>
                  <a:prstClr val="black"/>
                </a:solidFill>
              </a:rPr>
              <a:t>procedures (blackout).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800" kern="0" dirty="0">
                <a:solidFill>
                  <a:prstClr val="black"/>
                </a:solidFill>
                <a:latin typeface="Calibri" panose="020F0502020204030204"/>
              </a:rPr>
              <a:t>F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ailure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to power the high capacity service pumps and bilge pumps (blackout).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TextBox 53"/>
          <p:cNvSpPr txBox="1">
            <a:spLocks noChangeAspect="1"/>
          </p:cNvSpPr>
          <p:nvPr/>
        </p:nvSpPr>
        <p:spPr>
          <a:xfrm>
            <a:off x="12932036" y="14378367"/>
            <a:ext cx="32339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Systems involved in the loss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Navigation system.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Hull structure.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Internal subdivision.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Energy generation system.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Bilge pumping system.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Life saving appliances.</a:t>
            </a:r>
          </a:p>
        </p:txBody>
      </p:sp>
      <p:sp>
        <p:nvSpPr>
          <p:cNvPr id="55" name="TextBox 54"/>
          <p:cNvSpPr txBox="1">
            <a:spLocks noChangeAspect="1"/>
          </p:cNvSpPr>
          <p:nvPr/>
        </p:nvSpPr>
        <p:spPr>
          <a:xfrm>
            <a:off x="14853151" y="13693754"/>
            <a:ext cx="4041018" cy="461665"/>
          </a:xfrm>
          <a:prstGeom prst="rect">
            <a:avLst/>
          </a:prstGeom>
          <a:solidFill>
            <a:sysClr val="window" lastClr="FFFFFF"/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PHYSICAL SYSTEM</a:t>
            </a:r>
          </a:p>
        </p:txBody>
      </p:sp>
      <p:cxnSp>
        <p:nvCxnSpPr>
          <p:cNvPr id="57" name="Connettore 1 7"/>
          <p:cNvCxnSpPr/>
          <p:nvPr/>
        </p:nvCxnSpPr>
        <p:spPr>
          <a:xfrm>
            <a:off x="0" y="7003083"/>
            <a:ext cx="21422592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Rectangle 89"/>
          <p:cNvSpPr>
            <a:spLocks noChangeAspect="1"/>
          </p:cNvSpPr>
          <p:nvPr/>
        </p:nvSpPr>
        <p:spPr>
          <a:xfrm>
            <a:off x="9252077" y="18380347"/>
            <a:ext cx="3380847" cy="2685304"/>
          </a:xfrm>
          <a:prstGeom prst="rect">
            <a:avLst/>
          </a:prstGeom>
          <a:solidFill>
            <a:srgbClr val="FFFFCC"/>
          </a:solidFill>
          <a:ln w="254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t" anchorCtr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Mental Model Flaws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Believe</a:t>
            </a: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that the Master had the situation under control.</a:t>
            </a:r>
          </a:p>
          <a:p>
            <a:pPr marL="285750" indent="-285750" defTabSz="914400">
              <a:buFont typeface="Arial" panose="020B0604020202020204" pitchFamily="34" charset="0"/>
              <a:buChar char="•"/>
              <a:defRPr/>
            </a:pPr>
            <a:r>
              <a:rPr lang="en-US" sz="1800" kern="0" dirty="0">
                <a:solidFill>
                  <a:prstClr val="black"/>
                </a:solidFill>
              </a:rPr>
              <a:t>Lack of awareness about the </a:t>
            </a:r>
            <a:r>
              <a:rPr lang="en-US" sz="1800" kern="0" dirty="0" smtClean="0">
                <a:solidFill>
                  <a:prstClr val="black"/>
                </a:solidFill>
              </a:rPr>
              <a:t>risk of navigating too close to the shore.</a:t>
            </a:r>
            <a:endParaRPr lang="en-US" sz="1800" kern="0" dirty="0">
              <a:solidFill>
                <a:prstClr val="black"/>
              </a:solidFill>
            </a:endParaRP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0" name="Rettangolo 3"/>
          <p:cNvSpPr/>
          <p:nvPr/>
        </p:nvSpPr>
        <p:spPr>
          <a:xfrm>
            <a:off x="9870101" y="16777007"/>
            <a:ext cx="1687395" cy="523220"/>
          </a:xfrm>
          <a:prstGeom prst="rect">
            <a:avLst/>
          </a:prstGeom>
          <a:solidFill>
            <a:schemeClr val="tx2">
              <a:lumMod val="75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it-IT" sz="2800" b="1" dirty="0">
                <a:solidFill>
                  <a:srgbClr val="FFFFCC"/>
                </a:solidFill>
                <a:latin typeface="Arial Narrow" panose="020B0606020202030204" pitchFamily="34" charset="0"/>
              </a:rPr>
              <a:t>VESSEL</a:t>
            </a:r>
          </a:p>
        </p:txBody>
      </p:sp>
      <p:sp>
        <p:nvSpPr>
          <p:cNvPr id="141" name="Rettangolo 4"/>
          <p:cNvSpPr/>
          <p:nvPr/>
        </p:nvSpPr>
        <p:spPr>
          <a:xfrm>
            <a:off x="9840022" y="15613643"/>
            <a:ext cx="1706488" cy="523220"/>
          </a:xfrm>
          <a:prstGeom prst="rect">
            <a:avLst/>
          </a:prstGeom>
          <a:solidFill>
            <a:schemeClr val="tx2">
              <a:lumMod val="75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it-IT" sz="2800" b="1" dirty="0">
                <a:solidFill>
                  <a:srgbClr val="FFFFCC"/>
                </a:solidFill>
                <a:latin typeface="Arial Narrow" panose="020B0606020202030204" pitchFamily="34" charset="0"/>
              </a:rPr>
              <a:t>CREW</a:t>
            </a:r>
          </a:p>
        </p:txBody>
      </p:sp>
      <p:sp>
        <p:nvSpPr>
          <p:cNvPr id="142" name="Rettangolo 5"/>
          <p:cNvSpPr/>
          <p:nvPr/>
        </p:nvSpPr>
        <p:spPr>
          <a:xfrm>
            <a:off x="9840022" y="14678481"/>
            <a:ext cx="1706488" cy="523220"/>
          </a:xfrm>
          <a:prstGeom prst="rect">
            <a:avLst/>
          </a:prstGeom>
          <a:solidFill>
            <a:schemeClr val="tx2">
              <a:lumMod val="75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it-IT" sz="2800" b="1" dirty="0">
                <a:solidFill>
                  <a:srgbClr val="FFFFCC"/>
                </a:solidFill>
                <a:latin typeface="Arial Narrow" panose="020B0606020202030204" pitchFamily="34" charset="0"/>
              </a:rPr>
              <a:t>MASTER</a:t>
            </a:r>
          </a:p>
        </p:txBody>
      </p:sp>
      <p:sp>
        <p:nvSpPr>
          <p:cNvPr id="143" name="Rettangolo 6"/>
          <p:cNvSpPr/>
          <p:nvPr/>
        </p:nvSpPr>
        <p:spPr>
          <a:xfrm>
            <a:off x="9318306" y="13411795"/>
            <a:ext cx="2750186" cy="523220"/>
          </a:xfrm>
          <a:prstGeom prst="rect">
            <a:avLst/>
          </a:prstGeom>
          <a:solidFill>
            <a:schemeClr val="tx2">
              <a:lumMod val="75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it-IT" sz="2800" b="1" dirty="0">
                <a:solidFill>
                  <a:srgbClr val="FFFFCC"/>
                </a:solidFill>
                <a:latin typeface="Arial Narrow" panose="020B0606020202030204" pitchFamily="34" charset="0"/>
              </a:rPr>
              <a:t>COMPANY</a:t>
            </a:r>
          </a:p>
        </p:txBody>
      </p:sp>
      <p:sp>
        <p:nvSpPr>
          <p:cNvPr id="144" name="Rettangolo 8"/>
          <p:cNvSpPr/>
          <p:nvPr/>
        </p:nvSpPr>
        <p:spPr>
          <a:xfrm>
            <a:off x="9769743" y="11395571"/>
            <a:ext cx="1859761" cy="523220"/>
          </a:xfrm>
          <a:prstGeom prst="rect">
            <a:avLst/>
          </a:prstGeom>
          <a:solidFill>
            <a:schemeClr val="tx2">
              <a:lumMod val="75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it-IT" sz="2800" b="1" dirty="0">
                <a:solidFill>
                  <a:srgbClr val="FFFFCC"/>
                </a:solidFill>
                <a:latin typeface="Arial Narrow" panose="020B0606020202030204" pitchFamily="34" charset="0"/>
              </a:rPr>
              <a:t>IMO</a:t>
            </a:r>
          </a:p>
        </p:txBody>
      </p:sp>
      <p:sp>
        <p:nvSpPr>
          <p:cNvPr id="145" name="Rettangolo 9"/>
          <p:cNvSpPr/>
          <p:nvPr/>
        </p:nvSpPr>
        <p:spPr>
          <a:xfrm>
            <a:off x="7565076" y="14923963"/>
            <a:ext cx="1412968" cy="954107"/>
          </a:xfrm>
          <a:prstGeom prst="rect">
            <a:avLst/>
          </a:prstGeom>
          <a:solidFill>
            <a:schemeClr val="tx2">
              <a:lumMod val="75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it-IT" sz="2800" b="1" dirty="0">
                <a:solidFill>
                  <a:srgbClr val="FFFFCC"/>
                </a:solidFill>
                <a:latin typeface="Arial Narrow" panose="020B0606020202030204" pitchFamily="34" charset="0"/>
              </a:rPr>
              <a:t>RESCUE TEAM</a:t>
            </a:r>
          </a:p>
        </p:txBody>
      </p:sp>
      <p:sp>
        <p:nvSpPr>
          <p:cNvPr id="146" name="Rettangolo 10"/>
          <p:cNvSpPr/>
          <p:nvPr/>
        </p:nvSpPr>
        <p:spPr>
          <a:xfrm>
            <a:off x="8677176" y="12167391"/>
            <a:ext cx="1800200" cy="954107"/>
          </a:xfrm>
          <a:prstGeom prst="rect">
            <a:avLst/>
          </a:prstGeom>
          <a:solidFill>
            <a:schemeClr val="tx2">
              <a:lumMod val="75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it-IT" sz="2800" b="1" dirty="0" smtClean="0">
                <a:solidFill>
                  <a:srgbClr val="FFFFCC"/>
                </a:solidFill>
                <a:latin typeface="Arial Narrow" panose="020B0606020202030204" pitchFamily="34" charset="0"/>
              </a:rPr>
              <a:t>CLASS </a:t>
            </a:r>
            <a:r>
              <a:rPr lang="it-IT" sz="2800" b="1" dirty="0">
                <a:solidFill>
                  <a:srgbClr val="FFFFCC"/>
                </a:solidFill>
                <a:latin typeface="Arial Narrow" panose="020B0606020202030204" pitchFamily="34" charset="0"/>
              </a:rPr>
              <a:t>SOCIETY</a:t>
            </a:r>
          </a:p>
        </p:txBody>
      </p:sp>
      <p:sp>
        <p:nvSpPr>
          <p:cNvPr id="147" name="Rettangolo 14"/>
          <p:cNvSpPr/>
          <p:nvPr/>
        </p:nvSpPr>
        <p:spPr>
          <a:xfrm>
            <a:off x="9613280" y="14439672"/>
            <a:ext cx="2163701" cy="1861828"/>
          </a:xfrm>
          <a:prstGeom prst="rect">
            <a:avLst/>
          </a:prstGeom>
          <a:noFill/>
          <a:ln w="3810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it-IT"/>
          </a:p>
        </p:txBody>
      </p:sp>
      <p:sp>
        <p:nvSpPr>
          <p:cNvPr id="148" name="Rettangolo 28"/>
          <p:cNvSpPr/>
          <p:nvPr/>
        </p:nvSpPr>
        <p:spPr>
          <a:xfrm>
            <a:off x="10909424" y="12181128"/>
            <a:ext cx="1800200" cy="954107"/>
          </a:xfrm>
          <a:prstGeom prst="rect">
            <a:avLst/>
          </a:prstGeom>
          <a:solidFill>
            <a:schemeClr val="tx2">
              <a:lumMod val="75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it-IT" sz="2800" b="1" dirty="0">
                <a:solidFill>
                  <a:srgbClr val="FFFFCC"/>
                </a:solidFill>
                <a:latin typeface="Arial Narrow" panose="020B0606020202030204" pitchFamily="34" charset="0"/>
              </a:rPr>
              <a:t>FLAG STATE</a:t>
            </a:r>
          </a:p>
        </p:txBody>
      </p:sp>
      <p:sp>
        <p:nvSpPr>
          <p:cNvPr id="149" name="Rettangolo 14"/>
          <p:cNvSpPr/>
          <p:nvPr/>
        </p:nvSpPr>
        <p:spPr>
          <a:xfrm>
            <a:off x="9344049" y="14203883"/>
            <a:ext cx="2698700" cy="3312368"/>
          </a:xfrm>
          <a:prstGeom prst="rect">
            <a:avLst/>
          </a:prstGeom>
          <a:noFill/>
          <a:ln w="381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it-IT"/>
          </a:p>
        </p:txBody>
      </p:sp>
      <p:cxnSp>
        <p:nvCxnSpPr>
          <p:cNvPr id="150" name="Straight Arrow Connector 149"/>
          <p:cNvCxnSpPr/>
          <p:nvPr/>
        </p:nvCxnSpPr>
        <p:spPr>
          <a:xfrm>
            <a:off x="9541272" y="13161947"/>
            <a:ext cx="0" cy="24984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/>
          <p:cNvCxnSpPr/>
          <p:nvPr/>
        </p:nvCxnSpPr>
        <p:spPr>
          <a:xfrm flipV="1">
            <a:off x="9829304" y="13150891"/>
            <a:ext cx="0" cy="247167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151"/>
          <p:cNvCxnSpPr/>
          <p:nvPr/>
        </p:nvCxnSpPr>
        <p:spPr>
          <a:xfrm>
            <a:off x="11485488" y="13176679"/>
            <a:ext cx="0" cy="23511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Arrow Connector 152"/>
          <p:cNvCxnSpPr/>
          <p:nvPr/>
        </p:nvCxnSpPr>
        <p:spPr>
          <a:xfrm flipH="1" flipV="1">
            <a:off x="11773520" y="13176679"/>
            <a:ext cx="1729" cy="22137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/>
          <p:cNvCxnSpPr/>
          <p:nvPr/>
        </p:nvCxnSpPr>
        <p:spPr>
          <a:xfrm>
            <a:off x="10599001" y="13954035"/>
            <a:ext cx="0" cy="24984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/>
          <p:cNvCxnSpPr/>
          <p:nvPr/>
        </p:nvCxnSpPr>
        <p:spPr>
          <a:xfrm flipV="1">
            <a:off x="10887033" y="13915851"/>
            <a:ext cx="0" cy="30712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/>
          <p:cNvCxnSpPr/>
          <p:nvPr/>
        </p:nvCxnSpPr>
        <p:spPr>
          <a:xfrm>
            <a:off x="10619663" y="15239885"/>
            <a:ext cx="0" cy="37375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/>
          <p:cNvCxnSpPr/>
          <p:nvPr/>
        </p:nvCxnSpPr>
        <p:spPr>
          <a:xfrm flipV="1">
            <a:off x="10907695" y="15201701"/>
            <a:ext cx="0" cy="411942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/>
          <p:cNvCxnSpPr/>
          <p:nvPr/>
        </p:nvCxnSpPr>
        <p:spPr>
          <a:xfrm>
            <a:off x="10549384" y="16301500"/>
            <a:ext cx="0" cy="49467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Arrow Connector 158"/>
          <p:cNvCxnSpPr/>
          <p:nvPr/>
        </p:nvCxnSpPr>
        <p:spPr>
          <a:xfrm flipV="1">
            <a:off x="10837416" y="16301500"/>
            <a:ext cx="0" cy="494672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Arrow Connector 159"/>
          <p:cNvCxnSpPr/>
          <p:nvPr/>
        </p:nvCxnSpPr>
        <p:spPr>
          <a:xfrm>
            <a:off x="8984008" y="15605258"/>
            <a:ext cx="360040" cy="8385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Arrow Connector 160"/>
          <p:cNvCxnSpPr/>
          <p:nvPr/>
        </p:nvCxnSpPr>
        <p:spPr>
          <a:xfrm flipH="1">
            <a:off x="8978044" y="15139987"/>
            <a:ext cx="366004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/>
          <p:cNvCxnSpPr/>
          <p:nvPr/>
        </p:nvCxnSpPr>
        <p:spPr>
          <a:xfrm>
            <a:off x="11053440" y="11911099"/>
            <a:ext cx="0" cy="24984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Arrow Connector 162"/>
          <p:cNvCxnSpPr/>
          <p:nvPr/>
        </p:nvCxnSpPr>
        <p:spPr>
          <a:xfrm flipV="1">
            <a:off x="11341472" y="11925831"/>
            <a:ext cx="0" cy="23511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Arrow Connector 163"/>
          <p:cNvCxnSpPr/>
          <p:nvPr/>
        </p:nvCxnSpPr>
        <p:spPr>
          <a:xfrm>
            <a:off x="10045328" y="11911099"/>
            <a:ext cx="0" cy="24984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Arrow Connector 164"/>
          <p:cNvCxnSpPr/>
          <p:nvPr/>
        </p:nvCxnSpPr>
        <p:spPr>
          <a:xfrm flipV="1">
            <a:off x="10333360" y="11925831"/>
            <a:ext cx="0" cy="23511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 flipH="1">
            <a:off x="8948858" y="13161947"/>
            <a:ext cx="1700" cy="1458747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8" name="Straight Arrow Connector 167"/>
          <p:cNvCxnSpPr/>
          <p:nvPr/>
        </p:nvCxnSpPr>
        <p:spPr>
          <a:xfrm>
            <a:off x="8933228" y="14633625"/>
            <a:ext cx="385078" cy="230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/>
        </p:nvCxnSpPr>
        <p:spPr>
          <a:xfrm>
            <a:off x="9149435" y="13161947"/>
            <a:ext cx="0" cy="1183646"/>
          </a:xfrm>
          <a:prstGeom prst="line">
            <a:avLst/>
          </a:prstGeom>
          <a:ln w="25400">
            <a:head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1" name="Straight Arrow Connector 170"/>
          <p:cNvCxnSpPr/>
          <p:nvPr/>
        </p:nvCxnSpPr>
        <p:spPr>
          <a:xfrm>
            <a:off x="9149435" y="14345593"/>
            <a:ext cx="177438" cy="0"/>
          </a:xfrm>
          <a:prstGeom prst="straightConnector1">
            <a:avLst/>
          </a:prstGeom>
          <a:ln w="254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2" descr="Risultati immagini per unige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3321" y="28994967"/>
            <a:ext cx="1102930" cy="1102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6" name="Connettore 1 7"/>
          <p:cNvCxnSpPr/>
          <p:nvPr/>
        </p:nvCxnSpPr>
        <p:spPr>
          <a:xfrm>
            <a:off x="-35792" y="28893514"/>
            <a:ext cx="21422592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9905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numCol="2" rtlCol="0">
        <a:spAutoFit/>
      </a:bodyPr>
      <a:lstStyle>
        <a:defPPr algn="ctr">
          <a:defRPr sz="4400" b="1" dirty="0" smtClean="0">
            <a:solidFill>
              <a:srgbClr val="FF0000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981</Words>
  <Application>Microsoft Office PowerPoint</Application>
  <PresentationFormat>Personalizzato</PresentationFormat>
  <Paragraphs>110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unige</dc:creator>
  <cp:lastModifiedBy>unige</cp:lastModifiedBy>
  <cp:revision>75</cp:revision>
  <cp:lastPrinted>2019-03-19T14:53:33Z</cp:lastPrinted>
  <dcterms:created xsi:type="dcterms:W3CDTF">2019-02-16T09:11:52Z</dcterms:created>
  <dcterms:modified xsi:type="dcterms:W3CDTF">2019-03-20T12:21:00Z</dcterms:modified>
</cp:coreProperties>
</file>